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1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402" r:id="rId23"/>
    <p:sldId id="403" r:id="rId24"/>
    <p:sldId id="386" r:id="rId25"/>
    <p:sldId id="387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9" r:id="rId47"/>
    <p:sldId id="400" r:id="rId48"/>
    <p:sldId id="401" r:id="rId49"/>
    <p:sldId id="27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6860" autoAdjust="0"/>
  </p:normalViewPr>
  <p:slideViewPr>
    <p:cSldViewPr snapToGrid="0">
      <p:cViewPr varScale="1">
        <p:scale>
          <a:sx n="61" d="100"/>
          <a:sy n="61" d="100"/>
        </p:scale>
        <p:origin x="90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6.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Subtype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Objects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Interface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6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Alias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7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Attribute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9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Template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10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11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PSL </a:t>
            </a:r>
            <a:r>
              <a:rPr lang="tr-TR" b="1" dirty="0" err="1">
                <a:solidFill>
                  <a:schemeClr val="bg1"/>
                </a:solidFill>
              </a:rPr>
              <a:t>Clock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DECLARATIONS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6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7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Custom structures and types for more accurate data representation are made possible by type declarations, which establish new data types in VHDL.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type together with a constraint.</a:t>
            </a: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1168" y="253269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Objects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733292" y="309324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In VHDL, an object is a container for a value of a given type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8" y="362533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Interface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4" y="417493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declarations define interface objects of a precisely defined type.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objects are interface constants, interface signals, interface variables and interface files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8" y="506014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Alias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An alias is an alternative name for an existing object (signal, variable or constant). They don’t define a new object.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2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7.1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7.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Attribute specification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Configuration specification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Disconnection specification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>
                <a:solidFill>
                  <a:srgbClr val="FF0000"/>
                </a:solidFill>
              </a:rPr>
              <a:t>. Specifications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7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D7E-FF57-736F-814C-2733129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F727A8-AD23-14E9-E776-F68D4E6D399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383E-2205-3CE0-0C0A-31EE3046ED9C}"/>
              </a:ext>
            </a:extLst>
          </p:cNvPr>
          <p:cNvSpPr txBox="1"/>
          <p:nvPr/>
        </p:nvSpPr>
        <p:spPr>
          <a:xfrm>
            <a:off x="179293" y="651539"/>
            <a:ext cx="1181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pecifications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VHDL, which define additional properties or configurations for design elements,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clarity, control, and customization in hardware modeling.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F8D2-362B-CBF4-089B-691882888FAC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ssociate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attributes with VHDL objects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define additional properties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B0E83-DDBD-25EE-8EF3-973FEBFA2EA5}"/>
              </a:ext>
            </a:extLst>
          </p:cNvPr>
          <p:cNvSpPr txBox="1"/>
          <p:nvPr/>
        </p:nvSpPr>
        <p:spPr>
          <a:xfrm>
            <a:off x="179293" y="3497039"/>
            <a:ext cx="4143600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COUT: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others: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77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CAPACITANCE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pF;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"74LS152"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RISING_DELAY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C2Q: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7.2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D868-B75F-8D80-40B9-ABEE2ACF1292}"/>
              </a:ext>
            </a:extLst>
          </p:cNvPr>
          <p:cNvSpPr txBox="1"/>
          <p:nvPr/>
        </p:nvSpPr>
        <p:spPr>
          <a:xfrm>
            <a:off x="4580964" y="2735131"/>
            <a:ext cx="4141983" cy="64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components are bound to specific entities or architectures within a design.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30D3-DE25-46A4-7F83-F225E58F7DFA}"/>
              </a:ext>
            </a:extLst>
          </p:cNvPr>
          <p:cNvSpPr txBox="1"/>
          <p:nvPr/>
        </p:nvSpPr>
        <p:spPr>
          <a:xfrm>
            <a:off x="4580964" y="3497040"/>
            <a:ext cx="4141983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.GLOBAL_SIGNALS.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Half_Adder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Structure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L1: XOR_GATE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ns);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L2: AND_GATE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3.25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(I2 =&gt; Tied_High);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A7700-E42F-681A-CAA5-9997DAD65C75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34A1-8EA5-AF59-93E7-12DE06DF6CF7}"/>
              </a:ext>
            </a:extLst>
          </p:cNvPr>
          <p:cNvSpPr txBox="1"/>
          <p:nvPr/>
        </p:nvSpPr>
        <p:spPr>
          <a:xfrm>
            <a:off x="8982634" y="3497039"/>
            <a:ext cx="3012142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273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ns, 5 ms and 273 us are just arbitrary time expressions.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C9D50-13FA-A96E-CD55-FF528B8F248B}"/>
              </a:ext>
            </a:extLst>
          </p:cNvPr>
          <p:cNvSpPr txBox="1"/>
          <p:nvPr/>
        </p:nvSpPr>
        <p:spPr>
          <a:xfrm>
            <a:off x="3765177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E72B1-CB42-495F-4014-70DB29E92F80}"/>
              </a:ext>
            </a:extLst>
          </p:cNvPr>
          <p:cNvSpPr txBox="1"/>
          <p:nvPr/>
        </p:nvSpPr>
        <p:spPr>
          <a:xfrm>
            <a:off x="11438675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E2E1-0AF2-931D-AD91-0FED5E8555BB}"/>
              </a:ext>
            </a:extLst>
          </p:cNvPr>
          <p:cNvSpPr txBox="1"/>
          <p:nvPr/>
        </p:nvSpPr>
        <p:spPr>
          <a:xfrm>
            <a:off x="8166847" y="5343699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225962-5C79-AEB4-3A9A-E65AB6A89784}"/>
              </a:ext>
            </a:extLst>
          </p:cNvPr>
          <p:cNvSpPr txBox="1">
            <a:spLocks/>
          </p:cNvSpPr>
          <p:nvPr/>
        </p:nvSpPr>
        <p:spPr bwMode="auto">
          <a:xfrm>
            <a:off x="1093692" y="1731991"/>
            <a:ext cx="2313183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ATTRIBUTE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endParaRPr lang="tr-TR" sz="2500" b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B86B-4855-AF09-D1BB-21E61477A96A}"/>
              </a:ext>
            </a:extLst>
          </p:cNvPr>
          <p:cNvSpPr txBox="1">
            <a:spLocks/>
          </p:cNvSpPr>
          <p:nvPr/>
        </p:nvSpPr>
        <p:spPr bwMode="auto">
          <a:xfrm>
            <a:off x="5126483" y="1731991"/>
            <a:ext cx="2993924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B5E31-AE2B-D365-43A6-3044A06AA2EE}"/>
              </a:ext>
            </a:extLst>
          </p:cNvPr>
          <p:cNvSpPr txBox="1">
            <a:spLocks/>
          </p:cNvSpPr>
          <p:nvPr/>
        </p:nvSpPr>
        <p:spPr bwMode="auto">
          <a:xfrm>
            <a:off x="9034809" y="1731991"/>
            <a:ext cx="2907792" cy="105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DISCONNECTION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633E1-D00B-7E83-B115-56526C56ABCE}"/>
              </a:ext>
            </a:extLst>
          </p:cNvPr>
          <p:cNvSpPr txBox="1"/>
          <p:nvPr/>
        </p:nvSpPr>
        <p:spPr>
          <a:xfrm>
            <a:off x="863700" y="5929462"/>
            <a:ext cx="50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examples are taken from "</a:t>
            </a:r>
            <a:r>
              <a:rPr lang="tr-TR" sz="14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document.</a:t>
            </a:r>
          </a:p>
        </p:txBody>
      </p:sp>
    </p:spTree>
    <p:extLst>
      <p:ext uri="{BB962C8B-B14F-4D97-AF65-F5344CB8AC3E}">
        <p14:creationId xmlns:p14="http://schemas.microsoft.com/office/powerpoint/2010/main" val="2723480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14.1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Design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.3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Block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Package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Subprogram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Protected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Header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.4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Declarative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endParaRPr kumimoji="0" lang="tr-T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.5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Statement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.6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14.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Execution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179294" y="1937769"/>
            <a:ext cx="11815482" cy="7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ARCHITECTURE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BODIES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                    																					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D2B31-FA68-57F7-6A4C-1547E93FF605}"/>
              </a:ext>
            </a:extLst>
          </p:cNvPr>
          <p:cNvSpPr txBox="1"/>
          <p:nvPr/>
        </p:nvSpPr>
        <p:spPr>
          <a:xfrm>
            <a:off x="179294" y="57374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Entity: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Configuraiton decleration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AC714-C637-9C09-A082-CE2EC0AFB7AF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defines the external interface of a design.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E9EE8-9D63-98D1-21BE-7B1BF4AF8E15}"/>
              </a:ext>
            </a:extLst>
          </p:cNvPr>
          <p:cNvSpPr txBox="1"/>
          <p:nvPr/>
        </p:nvSpPr>
        <p:spPr>
          <a:xfrm>
            <a:off x="179293" y="3497039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X, Y,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N: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inputs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B816-922E-1B3F-2416-F52CDC80D549}"/>
              </a:ext>
            </a:extLst>
          </p:cNvPr>
          <p:cNvSpPr txBox="1"/>
          <p:nvPr/>
        </p:nvSpPr>
        <p:spPr>
          <a:xfrm>
            <a:off x="4580964" y="2735132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describes the internal implementation of an 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F4C7-D42B-AD0C-CFF6-F919F682476E}"/>
              </a:ext>
            </a:extLst>
          </p:cNvPr>
          <p:cNvSpPr txBox="1"/>
          <p:nvPr/>
        </p:nvSpPr>
        <p:spPr>
          <a:xfrm>
            <a:off x="4580964" y="3497040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Behavioral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SENSOR_CNTRLLR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POR_LIM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99_999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SENSOR_STATES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POR_WAIT,CONFIG_SENSOR, TAKE_DATA,BFT_WAIT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sensor_ctrl_state : SENSOR_STATES;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por_cnt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range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POR_LIM;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F447-E896-5EAD-0AAD-7F708EE0F429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74E-EE49-BDB3-CAF6-E35FA05F187C}"/>
              </a:ext>
            </a:extLst>
          </p:cNvPr>
          <p:cNvSpPr txBox="1"/>
          <p:nvPr/>
        </p:nvSpPr>
        <p:spPr>
          <a:xfrm>
            <a:off x="8982634" y="3497039"/>
            <a:ext cx="3012142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TTL, 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Processor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Structure_View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A1: ALU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TTL.SN74LS181;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M1,M2,M3: MUX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Multiplex4 (Behavior);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Latch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 use defaults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9527A-1775-3B30-854E-B3464B5DC447}"/>
              </a:ext>
            </a:extLst>
          </p:cNvPr>
          <p:cNvSpPr txBox="1"/>
          <p:nvPr/>
        </p:nvSpPr>
        <p:spPr>
          <a:xfrm>
            <a:off x="6838950" y="134470"/>
            <a:ext cx="50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1 and 3 taken from "</a:t>
            </a:r>
            <a:r>
              <a:rPr lang="tr-TR" sz="12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 where example 2 is my example.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63AF4-CE02-31C7-4281-DD3279F9F90F}"/>
              </a:ext>
            </a:extLst>
          </p:cNvPr>
          <p:cNvSpPr txBox="1"/>
          <p:nvPr/>
        </p:nvSpPr>
        <p:spPr>
          <a:xfrm>
            <a:off x="3765176" y="6359361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6B4A6-49F8-39E0-55BE-7ED86C7B272A}"/>
              </a:ext>
            </a:extLst>
          </p:cNvPr>
          <p:cNvSpPr txBox="1"/>
          <p:nvPr/>
        </p:nvSpPr>
        <p:spPr>
          <a:xfrm>
            <a:off x="11438676" y="6359258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59D23-9383-3EF9-6253-9F0545615354}"/>
              </a:ext>
            </a:extLst>
          </p:cNvPr>
          <p:cNvSpPr txBox="1"/>
          <p:nvPr/>
        </p:nvSpPr>
        <p:spPr>
          <a:xfrm>
            <a:off x="8166847" y="6359257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GENERAL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2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DESIGN HIERARCHY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processes interconnected by nets, enabling simulation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vhpiCbStartOfElaboration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vhpiCbEndOfElaboration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callbacks.Prepares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block statements and implicit configurations for unbound components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drivers and initializes scalar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3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 OF a BLOCK, PACKAGE, SUBPROGRAMS OR PROTECTED TYPE HEADER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DECLARATIVE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STATEMENT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altLang="tr-TR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Purpose</a:t>
            </a:r>
            <a:r>
              <a:rPr kumimoji="0" lang="tr-TR" altLang="tr-T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 concurrent statements are correctly prepared for simulation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 Statements: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concurrent statements in a block are elaborated sequentially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Statements:</a:t>
            </a:r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For-Generate: Creates blocks for each value in a specified range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Instantiation: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bound to a design entity, the corresponding block is elaborated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6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 ELABORATION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7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Handle signal value changes via transactions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 Updates: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and apply driving and effective values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Implicit Signals: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signals like S'STABLE and S'QUIET per kernel rules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9FDB-42A9-1FF5-7E1F-6B9877DB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4E8530CD-A2EC-C9AC-7F94-AA0AF18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668CA3-AB14-9319-4150-D88E609BBFF9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17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VHDL Procedural Interface overview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36DAA4F-6CB7-704E-69C5-7BE9DF4AE4DA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</a:t>
            </a:r>
            <a:r>
              <a:rPr lang="tr-TR" sz="6000" b="1" dirty="0">
                <a:solidFill>
                  <a:srgbClr val="FF0000"/>
                </a:solidFill>
              </a:rPr>
              <a:t>s</a:t>
            </a:r>
            <a:r>
              <a:rPr lang="en-US" sz="6000" b="1" dirty="0">
                <a:solidFill>
                  <a:srgbClr val="FF0000"/>
                </a:solidFill>
              </a:rPr>
              <a:t> </a:t>
            </a:r>
            <a:r>
              <a:rPr lang="tr-TR" sz="6000" b="1" dirty="0">
                <a:solidFill>
                  <a:srgbClr val="FF0000"/>
                </a:solidFill>
              </a:rPr>
              <a:t>17, 18 and 19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2DE2C-A486-2130-48D1-00C0D947A1FF}"/>
              </a:ext>
            </a:extLst>
          </p:cNvPr>
          <p:cNvSpPr txBox="1">
            <a:spLocks/>
          </p:cNvSpPr>
          <p:nvPr/>
        </p:nvSpPr>
        <p:spPr>
          <a:xfrm>
            <a:off x="5907111" y="567276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access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07AC67-C275-9ABA-A500-FAF00711D920}"/>
              </a:ext>
            </a:extLst>
          </p:cNvPr>
          <p:cNvSpPr txBox="1">
            <a:spLocks/>
          </p:cNvSpPr>
          <p:nvPr/>
        </p:nvSpPr>
        <p:spPr>
          <a:xfrm>
            <a:off x="5907111" y="1146402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information model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73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3BE2-71DB-4FB0-1389-BBDA59D1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AB4311-5680-0022-329E-775F571CDE8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Overview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317-DECB-9DF6-9DB0-1468575AB38D}"/>
              </a:ext>
            </a:extLst>
          </p:cNvPr>
          <p:cNvSpPr txBox="1"/>
          <p:nvPr/>
        </p:nvSpPr>
        <p:spPr>
          <a:xfrm>
            <a:off x="179294" y="676924"/>
            <a:ext cx="11815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</a:t>
            </a:r>
            <a:r>
              <a:rPr lang="en-US" dirty="0">
                <a:solidFill>
                  <a:schemeClr val="bg1"/>
                </a:solidFill>
              </a:rPr>
              <a:t>: VHPI (VHDL Procedural Interface) allows interaction between external tools and the VHDL simulation environment.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Extend simulation functionality.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 dynamic access to design objects.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Components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Handles</a:t>
            </a:r>
            <a:r>
              <a:rPr lang="en-US" dirty="0">
                <a:solidFill>
                  <a:schemeClr val="bg1"/>
                </a:solidFill>
              </a:rPr>
              <a:t>: Represent simulation objects (e.g., signals, entities).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Access Functions</a:t>
            </a:r>
            <a:r>
              <a:rPr lang="en-US" dirty="0">
                <a:solidFill>
                  <a:schemeClr val="bg1"/>
                </a:solidFill>
              </a:rPr>
              <a:t>: Perform operations on these objects.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Callbacks</a:t>
            </a:r>
            <a:r>
              <a:rPr lang="en-US" dirty="0">
                <a:solidFill>
                  <a:schemeClr val="bg1"/>
                </a:solidFill>
              </a:rPr>
              <a:t>: Trigger actions on specific simulation events.</a:t>
            </a: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C41B-C150-5D3D-9744-2CDA644B36A0}"/>
              </a:ext>
            </a:extLst>
          </p:cNvPr>
          <p:cNvSpPr txBox="1"/>
          <p:nvPr/>
        </p:nvSpPr>
        <p:spPr>
          <a:xfrm>
            <a:off x="179294" y="3917576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vhpiCbValueChange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61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2860-60BF-8403-4CB8-2B970627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03417-D74F-B062-903D-220CA26267C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Phases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F5A22-F943-004B-F192-25A9F9FAF72F}"/>
              </a:ext>
            </a:extLst>
          </p:cNvPr>
          <p:cNvSpPr txBox="1"/>
          <p:nvPr/>
        </p:nvSpPr>
        <p:spPr>
          <a:xfrm>
            <a:off x="179294" y="676924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Phases of Execution: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Registration:</a:t>
            </a:r>
            <a:r>
              <a:rPr lang="en-US" dirty="0">
                <a:solidFill>
                  <a:schemeClr val="bg1"/>
                </a:solidFill>
              </a:rPr>
              <a:t> Initialize callbacks and external tools.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Simulation:</a:t>
            </a:r>
            <a:r>
              <a:rPr lang="en-US" dirty="0">
                <a:solidFill>
                  <a:schemeClr val="bg1"/>
                </a:solidFill>
              </a:rPr>
              <a:t> Execute the design while interacting dynamically.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Termination:</a:t>
            </a:r>
            <a:r>
              <a:rPr lang="en-US" dirty="0">
                <a:solidFill>
                  <a:schemeClr val="bg1"/>
                </a:solidFill>
              </a:rPr>
              <a:t> Clean up and finalize external tool interactions.</a:t>
            </a:r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F4336-3438-E51C-822D-1F948726DFED}"/>
              </a:ext>
            </a:extLst>
          </p:cNvPr>
          <p:cNvSpPr txBox="1"/>
          <p:nvPr/>
        </p:nvSpPr>
        <p:spPr>
          <a:xfrm>
            <a:off x="197224" y="2563906"/>
            <a:ext cx="1138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signal_monitor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vhpiValueT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vhpi_get_value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signal_handle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"Signal value: " &amp;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47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EE313-BD33-FCDF-8EFD-1DEC8B3E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FD0874-1BDA-6022-9F5B-4516E9AA1ED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Callbacks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5A5FF-25B1-31D7-21D5-E0FEC6156916}"/>
              </a:ext>
            </a:extLst>
          </p:cNvPr>
          <p:cNvSpPr txBox="1"/>
          <p:nvPr/>
        </p:nvSpPr>
        <p:spPr>
          <a:xfrm>
            <a:off x="197224" y="2706298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vhpiCbTime</a:t>
            </a:r>
            <a:r>
              <a:rPr lang="en-US" dirty="0">
                <a:solidFill>
                  <a:schemeClr val="bg1"/>
                </a:solidFill>
              </a:rPr>
              <a:t>, 50 ns,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002D5-A348-603D-1BC0-1A4D69BC068F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Dynamically respond to events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Types of Callbacks: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Event-based:</a:t>
            </a:r>
            <a:r>
              <a:rPr lang="en-US" dirty="0">
                <a:solidFill>
                  <a:schemeClr val="bg1"/>
                </a:solidFill>
              </a:rPr>
              <a:t> Triggered by signal changes or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Time-based:</a:t>
            </a:r>
            <a:r>
              <a:rPr lang="en-US" dirty="0">
                <a:solidFill>
                  <a:schemeClr val="bg1"/>
                </a:solidFill>
              </a:rPr>
              <a:t> Activated after a specific time.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Phase-based:</a:t>
            </a:r>
            <a:r>
              <a:rPr lang="en-US" dirty="0">
                <a:solidFill>
                  <a:schemeClr val="bg1"/>
                </a:solidFill>
              </a:rPr>
              <a:t> Executed at specific simulation phases.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3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5D12-8430-0DAD-01F3-94B5BDB4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17D997-26E5-62A2-620F-7262B0A66705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Data Types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4F8BF-0169-513B-2A36-DBAA0ACEA8C4}"/>
              </a:ext>
            </a:extLst>
          </p:cNvPr>
          <p:cNvSpPr txBox="1"/>
          <p:nvPr/>
        </p:nvSpPr>
        <p:spPr>
          <a:xfrm>
            <a:off x="197224" y="2927537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vhpiValueT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27BD-AA91-AEA8-BEF2-548A63A5E20A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VHPI uses predefined data types to represent simulation data and interact with VHDL objects.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Data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vhpiInt</a:t>
            </a:r>
            <a:r>
              <a:rPr lang="tr-TR" dirty="0">
                <a:solidFill>
                  <a:schemeClr val="bg1"/>
                </a:solidFill>
              </a:rPr>
              <a:t>: Integer type for indices and counters.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vhpiReal</a:t>
            </a:r>
            <a:r>
              <a:rPr lang="tr-TR" dirty="0">
                <a:solidFill>
                  <a:schemeClr val="bg1"/>
                </a:solidFill>
              </a:rPr>
              <a:t>: Real type for analog values or delays.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vhpiString</a:t>
            </a:r>
            <a:r>
              <a:rPr lang="tr-TR" dirty="0">
                <a:solidFill>
                  <a:schemeClr val="bg1"/>
                </a:solidFill>
              </a:rPr>
              <a:t>: Text-based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vhpiValueT</a:t>
            </a:r>
            <a:r>
              <a:rPr lang="tr-TR" dirty="0">
                <a:solidFill>
                  <a:schemeClr val="bg1"/>
                </a:solidFill>
              </a:rPr>
              <a:t>: Encapsulates values of signals and variables.</a:t>
            </a:r>
          </a:p>
        </p:txBody>
      </p:sp>
    </p:spTree>
    <p:extLst>
      <p:ext uri="{BB962C8B-B14F-4D97-AF65-F5344CB8AC3E}">
        <p14:creationId xmlns:p14="http://schemas.microsoft.com/office/powerpoint/2010/main" val="1621235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2986-B86E-BA92-F070-1C248C1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B2D88-BCA5-695F-230A-870326214E22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Data Access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73D3-BFBA-9FB4-32F9-DAF906D94CF9}"/>
              </a:ext>
            </a:extLst>
          </p:cNvPr>
          <p:cNvSpPr txBox="1"/>
          <p:nvPr/>
        </p:nvSpPr>
        <p:spPr>
          <a:xfrm>
            <a:off x="197224" y="2927537"/>
            <a:ext cx="1138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signal_value.format := vhpiBinStr;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"1101"; 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vhpiForce);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B9856-E333-A36E-09FC-D5F137A9C555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Access and manipulate data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Methods: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 values using </a:t>
            </a:r>
            <a:r>
              <a:rPr lang="en-US" i="1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values using </a:t>
            </a:r>
            <a:r>
              <a:rPr lang="en-US" i="1" dirty="0" err="1">
                <a:solidFill>
                  <a:schemeClr val="bg1"/>
                </a:solidFill>
              </a:rPr>
              <a:t>vhpi_put_value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Navigating objects using handles.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7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DEC6-8387-E78B-66E7-BEA42D5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F3FB80-D55D-937E-B34F-70F7C53AC93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Object Model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5B39D-E2E7-0D24-291F-5CBA5F2BA758}"/>
              </a:ext>
            </a:extLst>
          </p:cNvPr>
          <p:cNvSpPr txBox="1"/>
          <p:nvPr/>
        </p:nvSpPr>
        <p:spPr>
          <a:xfrm>
            <a:off x="197224" y="3244334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signal_handle := vhpi_handle(vhpiSignal, architecture_handle);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38E1-7EEC-D695-2E24-E19C87165185}"/>
              </a:ext>
            </a:extLst>
          </p:cNvPr>
          <p:cNvSpPr txBox="1"/>
          <p:nvPr/>
        </p:nvSpPr>
        <p:spPr>
          <a:xfrm>
            <a:off x="197224" y="676924"/>
            <a:ext cx="1086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Represents the hierarchical structure of VHDL designs, enabling navigation and manipulation of components.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Signals:</a:t>
            </a:r>
            <a:r>
              <a:rPr lang="tr-TR" dirty="0">
                <a:solidFill>
                  <a:schemeClr val="bg1"/>
                </a:solidFill>
              </a:rPr>
              <a:t> Data carriers between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Variables:</a:t>
            </a:r>
            <a:r>
              <a:rPr lang="tr-TR" dirty="0">
                <a:solidFill>
                  <a:schemeClr val="bg1"/>
                </a:solidFill>
              </a:rPr>
              <a:t> Local storage within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Processes:</a:t>
            </a:r>
            <a:r>
              <a:rPr lang="tr-TR" dirty="0">
                <a:solidFill>
                  <a:schemeClr val="bg1"/>
                </a:solidFill>
              </a:rPr>
              <a:t> Describe behavior.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Components:</a:t>
            </a:r>
            <a:r>
              <a:rPr lang="tr-TR" dirty="0">
                <a:solidFill>
                  <a:schemeClr val="bg1"/>
                </a:solidFill>
              </a:rPr>
              <a:t> Instances of entities.</a:t>
            </a:r>
          </a:p>
        </p:txBody>
      </p:sp>
    </p:spTree>
    <p:extLst>
      <p:ext uri="{BB962C8B-B14F-4D97-AF65-F5344CB8AC3E}">
        <p14:creationId xmlns:p14="http://schemas.microsoft.com/office/powerpoint/2010/main" val="224629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F271-3BD4-44DA-DD2E-6A309763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DADCB1-6AC8-6A57-4D94-73EDE8388B6B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Object Hierarchy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26950-69E1-9777-84BA-3E59B55D1CCE}"/>
              </a:ext>
            </a:extLst>
          </p:cNvPr>
          <p:cNvSpPr txBox="1"/>
          <p:nvPr/>
        </p:nvSpPr>
        <p:spPr>
          <a:xfrm>
            <a:off x="197224" y="3244334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root_handle := vhpi_handle(vhpiRoot, null);</a:t>
            </a:r>
          </a:p>
          <a:p>
            <a:r>
              <a:rPr lang="tr-TR" dirty="0">
                <a:solidFill>
                  <a:schemeClr val="bg1"/>
                </a:solidFill>
              </a:rPr>
              <a:t>entity_handle := vhpi_handle_by_name("MyEntity", root_handle);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7669-DFA0-C6DA-06E3-C94CDFD0609E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Designs are organized hierarchically, starting from root objects.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Parent-child relationships allow traversal between components.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Retrieve handles for signals, processes, or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Navigate design hierarchy dynamically.</a:t>
            </a:r>
          </a:p>
        </p:txBody>
      </p:sp>
    </p:spTree>
    <p:extLst>
      <p:ext uri="{BB962C8B-B14F-4D97-AF65-F5344CB8AC3E}">
        <p14:creationId xmlns:p14="http://schemas.microsoft.com/office/powerpoint/2010/main" val="1401466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DF30-DA56-DE68-E7E4-52BCB72E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0617B-4DE5-5870-F165-EA10347900D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Signal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A7B76-889C-41E2-947E-97FEFD803534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"0000";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vhpiInertial);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C9521-39F0-5188-BE43-242DA89157D5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Manage signal behavior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Monitor signal value changes.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signal values dynamically to simulate specific scenarios.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56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44A1-57FF-F490-B769-D0167D78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E8803-FB7C-1DBF-ED0A-8C07CDF0729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Process and Component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6C458-A29B-D91C-2331-4F258002E197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process_handle := vhpi_handle(vhpiProcess, entity_handle); </a:t>
            </a:r>
          </a:p>
          <a:p>
            <a:r>
              <a:rPr lang="tr-TR" dirty="0">
                <a:solidFill>
                  <a:schemeClr val="bg1"/>
                </a:solidFill>
              </a:rPr>
              <a:t>vhpi_set_disable(process_handle, true);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3CAB4-FA1B-33DE-734F-F63C8D0A6BB4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Interact with processes and components during runtime.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Activate or deactivate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or monitor component behavior.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07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9022-E099-D79D-42E3-4ACFA562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6693EE-FB78-1923-1F65-62D60CD5B6E8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Advanced Use Cases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ADE0F-FE2B-B829-0D1B-81533078E250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vhpi_register_cb(vhpiCbAfter, 100 ns, my_callback);</a:t>
            </a:r>
          </a:p>
          <a:p>
            <a:r>
              <a:rPr lang="tr-TR" dirty="0">
                <a:solidFill>
                  <a:schemeClr val="bg1"/>
                </a:solidFill>
              </a:rPr>
              <a:t>vhpi_get_value(signal_handle, signal_value);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40C9-C400-0B62-CB31-A76A6801E66B}"/>
              </a:ext>
            </a:extLst>
          </p:cNvPr>
          <p:cNvSpPr txBox="1"/>
          <p:nvPr/>
        </p:nvSpPr>
        <p:spPr>
          <a:xfrm>
            <a:off x="197224" y="676924"/>
            <a:ext cx="10865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Debugging and monitoring signals.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Automating tests with dynamic modifications.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Interfacing with external tools for co-simulation.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07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15363-4DD5-2E12-E2C5-6D6BBD0E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36C436-1D4E-C686-93F8-FA899A5B847F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4. </a:t>
            </a:r>
            <a:r>
              <a:rPr lang="en-US" sz="2800" b="1" dirty="0">
                <a:solidFill>
                  <a:srgbClr val="FF0000"/>
                </a:solidFill>
              </a:rPr>
              <a:t>S</a:t>
            </a:r>
            <a:r>
              <a:rPr lang="tr-TR" sz="2800" b="1" dirty="0">
                <a:solidFill>
                  <a:srgbClr val="FF0000"/>
                </a:solidFill>
              </a:rPr>
              <a:t>TANDARD TOOL DIRECTIVES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8DABAA-E6D8-BAE3-9F43-8A5158F3F0C2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1087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24.1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Tool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Directives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Conditional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Analysis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Tool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Directives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BB2BDD0F-BE43-89BF-EBCF-EBDFC14FC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94C7B32-FC7D-29E3-B3B2-342705369D13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lang="tr-TR" sz="60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52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2136C-DADF-B065-8C40-953BE81B2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D5E7-B869-4082-EF42-1B30C94A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1631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 VHDL designs to prevent text disclosure while allowing authorized tools to process the design</a:t>
            </a:r>
            <a:endParaRPr kumimoji="0" lang="tr-TR" altLang="tr-T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Elements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Encrypted text and instructions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Details for decryption</a:t>
            </a:r>
          </a:p>
          <a:p>
            <a:pPr>
              <a:lnSpc>
                <a:spcPct val="110000"/>
              </a:lnSpc>
            </a:pP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4BCA82-EA59-4442-B697-7E0BE04A5E0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PROTECT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1CE937-B716-6628-6028-5E8FB0271F5C}"/>
              </a:ext>
            </a:extLst>
          </p:cNvPr>
          <p:cNvSpPr txBox="1">
            <a:spLocks/>
          </p:cNvSpPr>
          <p:nvPr/>
        </p:nvSpPr>
        <p:spPr bwMode="auto">
          <a:xfrm>
            <a:off x="1168" y="274665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CONDITIONAL ANALYSIS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89E88-A1C1-63D3-2EB9-177EBD764DBB}"/>
              </a:ext>
            </a:extLst>
          </p:cNvPr>
          <p:cNvSpPr txBox="1">
            <a:spLocks/>
          </p:cNvSpPr>
          <p:nvPr/>
        </p:nvSpPr>
        <p:spPr>
          <a:xfrm>
            <a:off x="733876" y="3429000"/>
            <a:ext cx="10724247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Allows conditional inclusion/exclusion of VHDL description parts based on tool or user settings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tr-T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Adds a warning message, does not stop analysis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Stops analysis with an error message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Tool-Supplied Identifiers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VHDL_VERSION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VHDL version (e.g., "2008")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TOOL_TYPE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 type (e.g., "SIMULATION")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TOOL_NAME/EDITION/VERSION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Tool-specific details</a:t>
            </a: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04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2559</TotalTime>
  <Words>6313</Words>
  <Application>Microsoft Office PowerPoint</Application>
  <PresentationFormat>Geniş ekran</PresentationFormat>
  <Paragraphs>998</Paragraphs>
  <Slides>46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55" baseType="lpstr">
      <vt:lpstr>Arial</vt:lpstr>
      <vt:lpstr>Calibri</vt:lpstr>
      <vt:lpstr>Courier New</vt:lpstr>
      <vt:lpstr>Times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Summary of 1076 - 2019 IEEE Standard  VHDL Language Reference Manual</dc:title>
  <dc:creator>Ofis 365</dc:creator>
  <cp:lastModifiedBy>Mert Ecevit</cp:lastModifiedBy>
  <cp:revision>621</cp:revision>
  <dcterms:created xsi:type="dcterms:W3CDTF">2024-07-21T06:30:33Z</dcterms:created>
  <dcterms:modified xsi:type="dcterms:W3CDTF">2024-12-27T20:43:13Z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